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9" r:id="rId5"/>
    <p:sldId id="260" r:id="rId6"/>
    <p:sldId id="263" r:id="rId7"/>
    <p:sldId id="264"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11" autoAdjust="0"/>
    <p:restoredTop sz="94660"/>
  </p:normalViewPr>
  <p:slideViewPr>
    <p:cSldViewPr>
      <p:cViewPr varScale="1">
        <p:scale>
          <a:sx n="72" d="100"/>
          <a:sy n="72" d="100"/>
        </p:scale>
        <p:origin x="-63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5"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6" name="Freeform 8"/>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7" name="Rectangle 9"/>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C2939B11-F378-4FF8-8DCD-79226435CEDD}" type="datetimeFigureOut">
              <a:rPr lang="en-US"/>
              <a:pPr>
                <a:defRPr/>
              </a:pPr>
              <a:t>10/19/2017</a:t>
            </a:fld>
            <a:endParaRPr/>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normAutofit/>
          </a:bodyPr>
          <a:lstStyle>
            <a:lvl1pPr>
              <a:defRPr/>
            </a:lvl1pPr>
          </a:lstStyle>
          <a:p>
            <a:pPr>
              <a:defRPr/>
            </a:pPr>
            <a:fld id="{50936C9D-623C-43B2-A665-972E21146D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4E7BCEA2-3F58-46E1-9C72-DBB4F48D58CF}" type="datetimeFigureOut">
              <a:rPr lang="en-US"/>
              <a:pPr>
                <a:defRPr/>
              </a:pPr>
              <a:t>10/19/2017</a:t>
            </a:fld>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D26F3243-1CCB-42D9-9D14-7ABDEE859EF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4382CF34-9635-409C-97A4-970FB23D27C7}" type="datetimeFigureOut">
              <a:rPr lang="en-US"/>
              <a:pPr>
                <a:defRPr/>
              </a:pPr>
              <a:t>10/19/2017</a:t>
            </a:fld>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DF14A5B9-85E2-44B2-9DAC-4399F1E671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ECD67BE8-14F0-4F43-8C13-0EA978E15444}" type="datetimeFigureOut">
              <a:rPr lang="en-US"/>
              <a:pPr>
                <a:defRPr/>
              </a:pPr>
              <a:t>10/19/2017</a:t>
            </a:fld>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3D12837-D155-4928-947D-3A83F9B4A3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6"/>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BFA9FD69-489C-47A2-8449-D0C6C0C86B55}" type="datetimeFigureOut">
              <a:rPr lang="en-US"/>
              <a:pPr>
                <a:defRPr/>
              </a:pPr>
              <a:t>10/19/2017</a:t>
            </a:fld>
            <a:endParaRPr/>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097C75F1-4221-4DD5-B131-AB1B5683D6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5"/>
          </p:nvPr>
        </p:nvSpPr>
        <p:spPr/>
        <p:txBody>
          <a:bodyPr/>
          <a:lstStyle>
            <a:lvl1pPr>
              <a:defRPr/>
            </a:lvl1pPr>
          </a:lstStyle>
          <a:p>
            <a:pPr>
              <a:defRPr/>
            </a:pPr>
            <a:fld id="{9D5CF5DE-8326-4BB4-BC4C-231A9500C10B}" type="datetimeFigureOut">
              <a:rPr lang="en-US"/>
              <a:pPr>
                <a:defRPr/>
              </a:pPr>
              <a:t>10/19/2017</a:t>
            </a:fld>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CD50D9DF-0E18-43BE-83D9-00540FD718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9"/>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Freeform 11"/>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reeform 12"/>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5"/>
          </p:nvPr>
        </p:nvSpPr>
        <p:spPr/>
        <p:txBody>
          <a:bodyPr/>
          <a:lstStyle>
            <a:lvl1pPr>
              <a:defRPr/>
            </a:lvl1pPr>
          </a:lstStyle>
          <a:p>
            <a:pPr>
              <a:defRPr/>
            </a:pPr>
            <a:fld id="{FF8BF121-F46D-4A82-AD48-176E1E201563}" type="datetimeFigureOut">
              <a:rPr lang="en-US"/>
              <a:pPr>
                <a:defRPr/>
              </a:pPr>
              <a:t>10/19/2017</a:t>
            </a:fld>
            <a:endParaRPr/>
          </a:p>
        </p:txBody>
      </p:sp>
      <p:sp>
        <p:nvSpPr>
          <p:cNvPr id="12" name="Footer Placeholder 7"/>
          <p:cNvSpPr>
            <a:spLocks noGrp="1"/>
          </p:cNvSpPr>
          <p:nvPr>
            <p:ph type="ftr" sz="quarter" idx="16"/>
          </p:nvPr>
        </p:nvSpPr>
        <p:spPr/>
        <p:txBody>
          <a:bodyPr/>
          <a:lstStyle>
            <a:lvl1pPr>
              <a:defRPr/>
            </a:lvl1pPr>
          </a:lstStyle>
          <a:p>
            <a:pPr>
              <a:defRPr/>
            </a:pPr>
            <a:endParaRPr lang="en-US"/>
          </a:p>
        </p:txBody>
      </p:sp>
      <p:sp>
        <p:nvSpPr>
          <p:cNvPr id="13" name="Slide Number Placeholder 8"/>
          <p:cNvSpPr>
            <a:spLocks noGrp="1"/>
          </p:cNvSpPr>
          <p:nvPr>
            <p:ph type="sldNum" sz="quarter" idx="17"/>
          </p:nvPr>
        </p:nvSpPr>
        <p:spPr/>
        <p:txBody>
          <a:bodyPr/>
          <a:lstStyle>
            <a:lvl1pPr>
              <a:defRPr/>
            </a:lvl1pPr>
          </a:lstStyle>
          <a:p>
            <a:pPr>
              <a:defRPr/>
            </a:pPr>
            <a:fld id="{A5F01392-5F8F-42F8-B05F-FE12919D08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5"/>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6"/>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fld id="{06BCCAC4-ED83-44D1-88EE-03B95057C035}" type="datetimeFigureOut">
              <a:rPr lang="en-US"/>
              <a:pPr>
                <a:defRPr/>
              </a:pPr>
              <a:t>10/19/2017</a:t>
            </a:fld>
            <a:endParaRPr/>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55304BB9-17E2-4245-B370-03E712E8E6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4"/>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reeform 5"/>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6"/>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ate Placeholder 1"/>
          <p:cNvSpPr>
            <a:spLocks noGrp="1"/>
          </p:cNvSpPr>
          <p:nvPr>
            <p:ph type="dt" sz="half" idx="10"/>
          </p:nvPr>
        </p:nvSpPr>
        <p:spPr/>
        <p:txBody>
          <a:bodyPr/>
          <a:lstStyle>
            <a:lvl1pPr>
              <a:defRPr/>
            </a:lvl1pPr>
          </a:lstStyle>
          <a:p>
            <a:pPr>
              <a:defRPr/>
            </a:pPr>
            <a:fld id="{BC7F58EF-24BE-4195-9E7E-FC831F51B54F}" type="datetimeFigureOut">
              <a:rPr lang="en-US"/>
              <a:pPr>
                <a:defRPr/>
              </a:pPr>
              <a:t>10/19/2017</a:t>
            </a:fld>
            <a:endParaRPr/>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3CCE50D9-9C59-4A2F-886E-7390136E25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7"/>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CB8CD439-0BEB-439F-ADCE-9AD6882445AF}" type="datetimeFigureOut">
              <a:rPr lang="en-US"/>
              <a:pPr>
                <a:defRPr/>
              </a:pPr>
              <a:t>10/19/2017</a:t>
            </a:fld>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48821D1E-6F14-4330-91FE-1B42BD893E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23F4C157-5B87-4363-B85F-CE3CE5E13897}" type="datetimeFigureOut">
              <a:rPr lang="en-US"/>
              <a:pPr>
                <a:defRPr/>
              </a:pPr>
              <a:t>10/19/2017</a:t>
            </a:fld>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D108FE0E-34AA-4B0A-8F84-C0455B95E9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1030" name="Text Placeholder 2"/>
          <p:cNvSpPr>
            <a:spLocks noGrp="1"/>
          </p:cNvSpPr>
          <p:nvPr>
            <p:ph type="body" idx="1"/>
          </p:nvPr>
        </p:nvSpPr>
        <p:spPr bwMode="auto">
          <a:xfrm>
            <a:off x="685800" y="1600200"/>
            <a:ext cx="7772400" cy="4525963"/>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fontAlgn="auto">
              <a:spcBef>
                <a:spcPts val="0"/>
              </a:spcBef>
              <a:spcAft>
                <a:spcPts val="0"/>
              </a:spcAft>
              <a:defRPr lang="en-US" sz="900" kern="1200" cap="all" spc="110" baseline="0">
                <a:solidFill>
                  <a:srgbClr val="4D4D4D"/>
                </a:solidFill>
                <a:latin typeface="+mn-lt"/>
                <a:ea typeface="+mn-ea"/>
                <a:cs typeface="+mn-cs"/>
              </a:defRPr>
            </a:lvl1pPr>
          </a:lstStyle>
          <a:p>
            <a:pPr>
              <a:defRPr/>
            </a:pPr>
            <a:fld id="{9012A36D-7B32-4B4F-8923-BC5D873BC310}" type="datetimeFigureOut">
              <a:rPr lang="en-US"/>
              <a:pPr>
                <a:defRPr/>
              </a:pPr>
              <a:t>10/19/2017</a:t>
            </a:fld>
            <a:endParaRP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fontAlgn="auto">
              <a:spcBef>
                <a:spcPts val="0"/>
              </a:spcBef>
              <a:spcAft>
                <a:spcPts val="0"/>
              </a:spcAft>
              <a:defRPr sz="900" cap="all" spc="110" baseline="0">
                <a:solidFill>
                  <a:srgbClr val="4D4D4D"/>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fontAlgn="auto">
              <a:spcBef>
                <a:spcPts val="0"/>
              </a:spcBef>
              <a:spcAft>
                <a:spcPts val="0"/>
              </a:spcAft>
              <a:defRPr sz="1100" b="1" baseline="0">
                <a:solidFill>
                  <a:srgbClr val="4D4D4D"/>
                </a:solidFill>
                <a:latin typeface="+mn-lt"/>
                <a:cs typeface="+mn-cs"/>
              </a:defRPr>
            </a:lvl1pPr>
          </a:lstStyle>
          <a:p>
            <a:pPr>
              <a:defRPr/>
            </a:pPr>
            <a:fld id="{95C15FB7-6240-4CC4-998E-BA017DFAFCC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3600" kern="1200" cap="all">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ill Sans MT"/>
        </a:defRPr>
      </a:lvl2pPr>
      <a:lvl3pPr algn="l" rtl="0" eaLnBrk="0" fontAlgn="base" hangingPunct="0">
        <a:spcBef>
          <a:spcPct val="0"/>
        </a:spcBef>
        <a:spcAft>
          <a:spcPct val="0"/>
        </a:spcAft>
        <a:defRPr sz="3600">
          <a:solidFill>
            <a:schemeClr val="tx1"/>
          </a:solidFill>
          <a:latin typeface="Gill Sans MT"/>
        </a:defRPr>
      </a:lvl3pPr>
      <a:lvl4pPr algn="l" rtl="0" eaLnBrk="0" fontAlgn="base" hangingPunct="0">
        <a:spcBef>
          <a:spcPct val="0"/>
        </a:spcBef>
        <a:spcAft>
          <a:spcPct val="0"/>
        </a:spcAft>
        <a:defRPr sz="3600">
          <a:solidFill>
            <a:schemeClr val="tx1"/>
          </a:solidFill>
          <a:latin typeface="Gill Sans MT"/>
        </a:defRPr>
      </a:lvl4pPr>
      <a:lvl5pPr algn="l" rtl="0" eaLnBrk="0" fontAlgn="base" hangingPunct="0">
        <a:spcBef>
          <a:spcPct val="0"/>
        </a:spcBef>
        <a:spcAft>
          <a:spcPct val="0"/>
        </a:spcAft>
        <a:defRPr sz="3600">
          <a:solidFill>
            <a:schemeClr val="tx1"/>
          </a:solidFill>
          <a:latin typeface="Gill Sans MT"/>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eaLnBrk="0" fontAlgn="base" hangingPunct="0">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ravel.usnews.com/rankings/best-caribbean-vaca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eaLnBrk="1" fontAlgn="auto" hangingPunct="1">
              <a:spcAft>
                <a:spcPts val="0"/>
              </a:spcAft>
              <a:defRPr/>
            </a:pPr>
            <a:r>
              <a:rPr lang="en-US" dirty="0" err="1" smtClean="0"/>
              <a:t>Jada</a:t>
            </a:r>
            <a:r>
              <a:rPr lang="en-US" dirty="0" smtClean="0"/>
              <a:t> and Tyler’s vacation</a:t>
            </a:r>
            <a:endParaRPr lang="en-US" dirty="0"/>
          </a:p>
        </p:txBody>
      </p:sp>
      <p:sp>
        <p:nvSpPr>
          <p:cNvPr id="3" name="Subtitle 2"/>
          <p:cNvSpPr>
            <a:spLocks noGrp="1"/>
          </p:cNvSpPr>
          <p:nvPr>
            <p:ph type="subTitle" idx="1"/>
          </p:nvPr>
        </p:nvSpPr>
        <p:spPr>
          <a:xfrm>
            <a:off x="4572000" y="3203575"/>
            <a:ext cx="3886200" cy="1825625"/>
          </a:xfrm>
        </p:spPr>
        <p:txBody>
          <a:bodyPr rtlCol="0"/>
          <a:lstStyle/>
          <a:p>
            <a:pPr eaLnBrk="1" fontAlgn="auto" hangingPunct="1">
              <a:spcAft>
                <a:spcPts val="0"/>
              </a:spcAft>
              <a:defRPr/>
            </a:pPr>
            <a:r>
              <a:rPr lang="en-US" dirty="0" smtClean="0"/>
              <a:t>Mr</a:t>
            </a:r>
            <a:r>
              <a:rPr lang="en-US" dirty="0" smtClean="0"/>
              <a:t>. Goodman and Mr</a:t>
            </a:r>
            <a:r>
              <a:rPr lang="en-US" dirty="0" smtClean="0"/>
              <a:t>s</a:t>
            </a:r>
            <a:r>
              <a:rPr lang="en-US" dirty="0" smtClean="0"/>
              <a:t>. </a:t>
            </a:r>
            <a:r>
              <a:rPr lang="en-US" dirty="0" err="1" smtClean="0"/>
              <a:t>Caneva</a:t>
            </a:r>
            <a:endParaRPr lang="en-US" dirty="0" smtClean="0"/>
          </a:p>
        </p:txBody>
      </p:sp>
      <p:pic>
        <p:nvPicPr>
          <p:cNvPr id="5" name="Picture 4" descr="st. lucia.jpg"/>
          <p:cNvPicPr>
            <a:picLocks noChangeAspect="1"/>
          </p:cNvPicPr>
          <p:nvPr/>
        </p:nvPicPr>
        <p:blipFill>
          <a:blip r:embed="rId2"/>
          <a:stretch>
            <a:fillRect/>
          </a:stretch>
        </p:blipFill>
        <p:spPr>
          <a:xfrm>
            <a:off x="125985" y="898733"/>
            <a:ext cx="4293615" cy="321606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t>Welcome!!</a:t>
            </a:r>
          </a:p>
        </p:txBody>
      </p:sp>
      <p:sp>
        <p:nvSpPr>
          <p:cNvPr id="14338" name="Rectangle 3"/>
          <p:cNvSpPr>
            <a:spLocks noGrp="1"/>
          </p:cNvSpPr>
          <p:nvPr>
            <p:ph type="body" idx="4294967295"/>
          </p:nvPr>
        </p:nvSpPr>
        <p:spPr/>
        <p:txBody>
          <a:bodyPr/>
          <a:lstStyle/>
          <a:p>
            <a:pPr eaLnBrk="1" hangingPunct="1"/>
            <a:r>
              <a:rPr lang="en-US" smtClean="0"/>
              <a:t>Please use a marker to put your name on a name tent.</a:t>
            </a:r>
          </a:p>
          <a:p>
            <a:pPr eaLnBrk="1" hangingPunct="1"/>
            <a:endParaRPr lang="en-US" smtClean="0"/>
          </a:p>
          <a:p>
            <a:pPr eaLnBrk="1" hangingPunct="1"/>
            <a:r>
              <a:rPr lang="en-US" smtClean="0"/>
              <a:t>This will help Mrs. Caneva know you a little bit.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Library Review—Turn and Talk</a:t>
            </a:r>
            <a:endParaRPr lang="en-US" dirty="0"/>
          </a:p>
        </p:txBody>
      </p:sp>
      <p:sp>
        <p:nvSpPr>
          <p:cNvPr id="3" name="Content Placeholder 2"/>
          <p:cNvSpPr>
            <a:spLocks noGrp="1"/>
          </p:cNvSpPr>
          <p:nvPr>
            <p:ph idx="1"/>
          </p:nvPr>
        </p:nvSpPr>
        <p:spPr>
          <a:xfrm>
            <a:off x="0" y="1600200"/>
            <a:ext cx="9144000" cy="3886200"/>
          </a:xfrm>
        </p:spPr>
        <p:txBody>
          <a:bodyPr rtlCol="0">
            <a:normAutofit fontScale="92500" lnSpcReduction="20000"/>
          </a:bodyPr>
          <a:lstStyle/>
          <a:p>
            <a:pPr marL="68580" indent="0" eaLnBrk="1" fontAlgn="auto" hangingPunct="1">
              <a:spcAft>
                <a:spcPts val="0"/>
              </a:spcAft>
              <a:buFont typeface="Wingdings 3" pitchFamily="18" charset="2"/>
              <a:buNone/>
              <a:defRPr/>
            </a:pPr>
            <a:r>
              <a:rPr lang="en-US" sz="2800" dirty="0" smtClean="0"/>
              <a:t>Directions:  While your computer is loading, take some time to answer the questions on your half sheet.  Answer as many as you can, and place your name tag up top when you are through.</a:t>
            </a:r>
          </a:p>
          <a:p>
            <a:r>
              <a:rPr lang="en-US" sz="2800" dirty="0" smtClean="0"/>
              <a:t>1.  Why did Mrs. </a:t>
            </a:r>
            <a:r>
              <a:rPr lang="en-US" sz="2800" dirty="0" err="1" smtClean="0"/>
              <a:t>Caneva</a:t>
            </a:r>
            <a:r>
              <a:rPr lang="en-US" sz="2800" dirty="0" smtClean="0"/>
              <a:t> have you participate in a snowball/</a:t>
            </a:r>
            <a:r>
              <a:rPr lang="en-US" sz="2800" dirty="0" err="1" smtClean="0"/>
              <a:t>paperball</a:t>
            </a:r>
            <a:r>
              <a:rPr lang="en-US" sz="2800" dirty="0" smtClean="0"/>
              <a:t> fight?</a:t>
            </a:r>
          </a:p>
          <a:p>
            <a:r>
              <a:rPr lang="en-US" sz="2800" dirty="0" smtClean="0"/>
              <a:t>2.  How do you find a book in the </a:t>
            </a:r>
            <a:r>
              <a:rPr lang="en-US" sz="2800" dirty="0" err="1" smtClean="0"/>
              <a:t>Lindblom</a:t>
            </a:r>
            <a:r>
              <a:rPr lang="en-US" sz="2800" dirty="0" smtClean="0"/>
              <a:t> library?</a:t>
            </a:r>
          </a:p>
          <a:p>
            <a:r>
              <a:rPr lang="en-US" sz="2800" dirty="0" smtClean="0"/>
              <a:t>3.  What is the </a:t>
            </a:r>
            <a:r>
              <a:rPr lang="en-US" sz="2800" dirty="0" err="1" smtClean="0"/>
              <a:t>Lindblom</a:t>
            </a:r>
            <a:r>
              <a:rPr lang="en-US" sz="2800" dirty="0" smtClean="0"/>
              <a:t> library website?</a:t>
            </a:r>
          </a:p>
          <a:p>
            <a:r>
              <a:rPr lang="en-US" sz="2800" dirty="0" smtClean="0"/>
              <a:t>4.  What is a database?</a:t>
            </a:r>
          </a:p>
          <a:p>
            <a:r>
              <a:rPr lang="en-US" sz="2800" dirty="0" smtClean="0"/>
              <a:t>5.  Why is a database search preferable over a Google or Wikipedia Search?</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Let’s take a look at the assignment</a:t>
            </a:r>
            <a:endParaRPr lang="en-US" dirty="0"/>
          </a:p>
        </p:txBody>
      </p:sp>
      <p:sp>
        <p:nvSpPr>
          <p:cNvPr id="3" name="Content Placeholder 2"/>
          <p:cNvSpPr>
            <a:spLocks noGrp="1"/>
          </p:cNvSpPr>
          <p:nvPr>
            <p:ph idx="1"/>
          </p:nvPr>
        </p:nvSpPr>
        <p:spPr>
          <a:xfrm>
            <a:off x="0" y="1600200"/>
            <a:ext cx="9144000" cy="3733800"/>
          </a:xfrm>
        </p:spPr>
        <p:txBody>
          <a:bodyPr rtlCol="0">
            <a:normAutofit/>
          </a:bodyPr>
          <a:lstStyle/>
          <a:p>
            <a:pPr indent="-274320" eaLnBrk="1" fontAlgn="auto" hangingPunct="1">
              <a:spcAft>
                <a:spcPts val="0"/>
              </a:spcAft>
              <a:defRPr/>
            </a:pPr>
            <a:r>
              <a:rPr lang="en-US" sz="2800" dirty="0" smtClean="0"/>
              <a:t>Directions:</a:t>
            </a:r>
          </a:p>
          <a:p>
            <a:pPr lvl="1" indent="-274320" eaLnBrk="1" fontAlgn="auto" hangingPunct="1">
              <a:spcAft>
                <a:spcPts val="0"/>
              </a:spcAft>
              <a:defRPr/>
            </a:pPr>
            <a:r>
              <a:rPr lang="en-US" sz="2400" dirty="0" smtClean="0"/>
              <a:t>At your table, take turns reading aloud the assignment sheet.  Underline important criteria.</a:t>
            </a:r>
            <a:endParaRPr lang="en-US" sz="2400" dirty="0" smtClean="0"/>
          </a:p>
          <a:p>
            <a:pPr indent="-274320" eaLnBrk="1" fontAlgn="auto" hangingPunct="1">
              <a:spcAft>
                <a:spcPts val="0"/>
              </a:spcAft>
              <a:defRPr/>
            </a:pPr>
            <a:endParaRPr lang="en-US" sz="2800" dirty="0" smtClean="0"/>
          </a:p>
          <a:p>
            <a:pPr indent="-274320" eaLnBrk="1" fontAlgn="auto" hangingPunct="1">
              <a:spcAft>
                <a:spcPts val="0"/>
              </a:spcAft>
              <a:defRPr/>
            </a:pPr>
            <a:r>
              <a:rPr lang="en-US" sz="2800" dirty="0" smtClean="0"/>
              <a:t>What are the requirements of the vacation</a:t>
            </a:r>
            <a:r>
              <a:rPr lang="en-US" sz="2800" dirty="0" smtClean="0"/>
              <a:t>?</a:t>
            </a:r>
          </a:p>
          <a:p>
            <a:pPr lvl="1" indent="-274320" eaLnBrk="1" fontAlgn="auto" hangingPunct="1">
              <a:spcAft>
                <a:spcPts val="0"/>
              </a:spcAft>
              <a:defRPr/>
            </a:pPr>
            <a:r>
              <a:rPr lang="en-US" sz="2400" dirty="0" smtClean="0"/>
              <a:t>Share out important elements</a:t>
            </a:r>
            <a:endParaRPr lang="en-US" sz="2400" dirty="0" smtClean="0"/>
          </a:p>
          <a:p>
            <a:pPr indent="-274320" eaLnBrk="1" fontAlgn="auto" hangingPunct="1">
              <a:spcAft>
                <a:spcPts val="0"/>
              </a:spcAft>
              <a:defRPr/>
            </a:pPr>
            <a:endParaRPr lang="en-US" sz="2800" dirty="0" smtClean="0"/>
          </a:p>
          <a:p>
            <a:pPr indent="-274320" eaLnBrk="1" fontAlgn="auto" hangingPunct="1">
              <a:spcAft>
                <a:spcPts val="0"/>
              </a:spcAft>
              <a:defRPr/>
            </a:pPr>
            <a:endParaRPr lang="en-US" sz="2800" dirty="0" smtClean="0"/>
          </a:p>
          <a:p>
            <a:pPr marL="68580" indent="0" eaLnBrk="1" fontAlgn="auto" hangingPunct="1">
              <a:spcAft>
                <a:spcPts val="0"/>
              </a:spcAft>
              <a:buFont typeface="Wingdings 3" pitchFamily="18" charset="2"/>
              <a:buNone/>
              <a:defRPr/>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Searching</a:t>
            </a:r>
            <a:endParaRPr lang="en-US" dirty="0"/>
          </a:p>
        </p:txBody>
      </p:sp>
      <p:sp>
        <p:nvSpPr>
          <p:cNvPr id="18434" name="Content Placeholder 2"/>
          <p:cNvSpPr>
            <a:spLocks noGrp="1"/>
          </p:cNvSpPr>
          <p:nvPr>
            <p:ph idx="1"/>
          </p:nvPr>
        </p:nvSpPr>
        <p:spPr>
          <a:xfrm>
            <a:off x="0" y="1600200"/>
            <a:ext cx="9144000" cy="3733800"/>
          </a:xfrm>
        </p:spPr>
        <p:txBody>
          <a:bodyPr/>
          <a:lstStyle/>
          <a:p>
            <a:pPr marL="584200" indent="-514350">
              <a:buAutoNum type="arabicPeriod"/>
            </a:pPr>
            <a:r>
              <a:rPr lang="en-US" sz="3200" dirty="0" smtClean="0"/>
              <a:t>Thinking </a:t>
            </a:r>
            <a:r>
              <a:rPr lang="en-US" sz="3200" dirty="0" smtClean="0"/>
              <a:t>of the requirements for the destination, what types of places are most likely going to have some of these requirements?  (Turn and Talk, Share</a:t>
            </a:r>
            <a:r>
              <a:rPr lang="en-US" sz="3200" dirty="0" smtClean="0"/>
              <a:t>)</a:t>
            </a:r>
          </a:p>
          <a:p>
            <a:pPr marL="584200" indent="-514350">
              <a:buAutoNum type="arabicPeriod"/>
            </a:pPr>
            <a:r>
              <a:rPr lang="en-US" sz="3200" dirty="0" smtClean="0"/>
              <a:t>Let’s try a general Google search to start us off.</a:t>
            </a:r>
            <a:endParaRPr lang="en-US" sz="3200" dirty="0" smtClean="0"/>
          </a:p>
          <a:p>
            <a:pPr>
              <a:buNone/>
            </a:pPr>
            <a:endParaRPr lang="en-US" sz="3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Searching</a:t>
            </a:r>
            <a:endParaRPr lang="en-US" dirty="0"/>
          </a:p>
        </p:txBody>
      </p:sp>
      <p:sp>
        <p:nvSpPr>
          <p:cNvPr id="18434" name="Content Placeholder 2"/>
          <p:cNvSpPr>
            <a:spLocks noGrp="1"/>
          </p:cNvSpPr>
          <p:nvPr>
            <p:ph idx="1"/>
          </p:nvPr>
        </p:nvSpPr>
        <p:spPr>
          <a:xfrm>
            <a:off x="0" y="1600200"/>
            <a:ext cx="9144000" cy="3733800"/>
          </a:xfrm>
        </p:spPr>
        <p:txBody>
          <a:bodyPr/>
          <a:lstStyle/>
          <a:p>
            <a:pPr>
              <a:buNone/>
            </a:pPr>
            <a:r>
              <a:rPr lang="en-US" sz="3200" dirty="0" smtClean="0"/>
              <a:t>Google search: Tropical vacation destination</a:t>
            </a:r>
          </a:p>
          <a:p>
            <a:pPr>
              <a:buNone/>
            </a:pPr>
            <a:endParaRPr lang="en-US" sz="3200" dirty="0" smtClean="0"/>
          </a:p>
          <a:p>
            <a:pPr>
              <a:buNone/>
            </a:pPr>
            <a:r>
              <a:rPr lang="en-US" sz="3200" u="sng" dirty="0" smtClean="0">
                <a:hlinkClick r:id="rId2"/>
              </a:rPr>
              <a:t>https://travel.usnews.com/rankings/best-caribbean-vacations/</a:t>
            </a:r>
            <a:endParaRPr lang="en-US" sz="3200" dirty="0" smtClean="0"/>
          </a:p>
          <a:p>
            <a:pPr>
              <a:buNone/>
            </a:pPr>
            <a:endParaRPr lang="en-US"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Onward to the databases!</a:t>
            </a:r>
            <a:endParaRPr lang="en-US" dirty="0"/>
          </a:p>
        </p:txBody>
      </p:sp>
      <p:sp>
        <p:nvSpPr>
          <p:cNvPr id="18434" name="Content Placeholder 2"/>
          <p:cNvSpPr>
            <a:spLocks noGrp="1"/>
          </p:cNvSpPr>
          <p:nvPr>
            <p:ph idx="1"/>
          </p:nvPr>
        </p:nvSpPr>
        <p:spPr>
          <a:xfrm>
            <a:off x="0" y="1600200"/>
            <a:ext cx="9144000" cy="3733800"/>
          </a:xfrm>
        </p:spPr>
        <p:txBody>
          <a:bodyPr/>
          <a:lstStyle/>
          <a:p>
            <a:pPr>
              <a:buNone/>
            </a:pPr>
            <a:r>
              <a:rPr lang="en-US" sz="3200" dirty="0" smtClean="0"/>
              <a:t>What is a database?</a:t>
            </a:r>
          </a:p>
          <a:p>
            <a:pPr>
              <a:buNone/>
            </a:pPr>
            <a:r>
              <a:rPr lang="en-US" sz="3200" dirty="0" smtClean="0"/>
              <a:t>Why use a database?</a:t>
            </a:r>
          </a:p>
          <a:p>
            <a:pPr>
              <a:buNone/>
            </a:pPr>
            <a:endParaRPr lang="en-US" sz="3200" dirty="0" smtClean="0"/>
          </a:p>
          <a:p>
            <a:pPr>
              <a:buNone/>
            </a:pPr>
            <a:r>
              <a:rPr lang="en-US" sz="3200" dirty="0" smtClean="0"/>
              <a:t>lindblomlibrary.weebly.com</a:t>
            </a:r>
          </a:p>
          <a:p>
            <a:pPr>
              <a:buNone/>
            </a:pPr>
            <a:r>
              <a:rPr lang="en-US" sz="3200" dirty="0" smtClean="0"/>
              <a:t>Search the databases</a:t>
            </a:r>
            <a:endParaRPr lang="en-US" sz="3200" dirty="0" smtClean="0"/>
          </a:p>
          <a:p>
            <a:pPr>
              <a:buNone/>
            </a:pPr>
            <a:r>
              <a:rPr lang="en-US" sz="3200" dirty="0" smtClean="0"/>
              <a:t>St. Lucia—view some different articles</a:t>
            </a:r>
            <a:endParaRPr lang="en-US" sz="3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lstStyle/>
          <a:p>
            <a:r>
              <a:rPr lang="en-US" dirty="0" err="1" smtClean="0"/>
              <a:t>Lindblom</a:t>
            </a:r>
            <a:r>
              <a:rPr lang="en-US" dirty="0" smtClean="0"/>
              <a:t> Website via Google form</a:t>
            </a:r>
          </a:p>
          <a:p>
            <a:r>
              <a:rPr lang="en-US" dirty="0" smtClean="0"/>
              <a:t>Wind vacation exit slip</a:t>
            </a:r>
            <a:endParaRPr lang="en-US" dirty="0"/>
          </a:p>
        </p:txBody>
      </p:sp>
    </p:spTree>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695</TotalTime>
  <Words>266</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 Pop</vt:lpstr>
      <vt:lpstr>Jada and Tyler’s vacation</vt:lpstr>
      <vt:lpstr>Welcome!!</vt:lpstr>
      <vt:lpstr>Library Review—Turn and Talk</vt:lpstr>
      <vt:lpstr>Let’s take a look at the assignment</vt:lpstr>
      <vt:lpstr>Searching</vt:lpstr>
      <vt:lpstr>Searching</vt:lpstr>
      <vt:lpstr>Onward to the databases!</vt:lpstr>
      <vt:lpstr>Exit slip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Capoeira Research project</dc:title>
  <dc:creator>Gina</dc:creator>
  <cp:lastModifiedBy>GLCaneva</cp:lastModifiedBy>
  <cp:revision>28</cp:revision>
  <dcterms:created xsi:type="dcterms:W3CDTF">2013-11-24T19:22:15Z</dcterms:created>
  <dcterms:modified xsi:type="dcterms:W3CDTF">2017-10-19T19:41:51Z</dcterms:modified>
</cp:coreProperties>
</file>